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</p:sldMasterIdLst>
  <p:notesMasterIdLst>
    <p:notesMasterId r:id="rId35"/>
  </p:notesMasterIdLst>
  <p:sldIdLst>
    <p:sldId id="256" r:id="rId4"/>
    <p:sldId id="266" r:id="rId5"/>
    <p:sldId id="268" r:id="rId6"/>
    <p:sldId id="270" r:id="rId7"/>
    <p:sldId id="271" r:id="rId8"/>
    <p:sldId id="272" r:id="rId9"/>
    <p:sldId id="390" r:id="rId10"/>
    <p:sldId id="389" r:id="rId11"/>
    <p:sldId id="258" r:id="rId12"/>
    <p:sldId id="259" r:id="rId13"/>
    <p:sldId id="264" r:id="rId14"/>
    <p:sldId id="391" r:id="rId15"/>
    <p:sldId id="392" r:id="rId16"/>
    <p:sldId id="397" r:id="rId17"/>
    <p:sldId id="399" r:id="rId18"/>
    <p:sldId id="393" r:id="rId19"/>
    <p:sldId id="394" r:id="rId20"/>
    <p:sldId id="400" r:id="rId21"/>
    <p:sldId id="396" r:id="rId22"/>
    <p:sldId id="401" r:id="rId23"/>
    <p:sldId id="260" r:id="rId24"/>
    <p:sldId id="261" r:id="rId25"/>
    <p:sldId id="262" r:id="rId26"/>
    <p:sldId id="263" r:id="rId27"/>
    <p:sldId id="406" r:id="rId28"/>
    <p:sldId id="407" r:id="rId29"/>
    <p:sldId id="408" r:id="rId30"/>
    <p:sldId id="409" r:id="rId31"/>
    <p:sldId id="402" r:id="rId32"/>
    <p:sldId id="403" r:id="rId33"/>
    <p:sldId id="3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CF5E6-0202-C844-BCA0-C8871E59FA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92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2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6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7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9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9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1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tif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201 Fall 2022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75453" cy="28166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86" y="5033550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103" y="4580219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0CB72-19D9-E446-AD7B-5D4EBE03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193" y="4652900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8797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Very high melting point, about 2800 C</a:t>
            </a:r>
          </a:p>
          <a:p>
            <a:pPr lvl="1"/>
            <a:r>
              <a:rPr lang="en-US" sz="2400" dirty="0"/>
              <a:t>Maintains a stable fluorite phase up to melting</a:t>
            </a:r>
          </a:p>
          <a:p>
            <a:pPr lvl="1"/>
            <a:r>
              <a:rPr lang="en-US" sz="2400" dirty="0"/>
              <a:t>Very compatible with Zircaloy clad (no interaction zones forming/no FCCI)</a:t>
            </a:r>
          </a:p>
          <a:p>
            <a:pPr lvl="1"/>
            <a:r>
              <a:rPr lang="en-US" sz="2400" dirty="0"/>
              <a:t>Relative stability in water</a:t>
            </a:r>
          </a:p>
          <a:p>
            <a:pPr lvl="1"/>
            <a:r>
              <a:rPr lang="en-US" sz="2400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BFE5-0A2E-F747-8314-A0AD1924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/>
          </a:bodyPr>
          <a:lstStyle/>
          <a:p>
            <a:r>
              <a:rPr lang="en-US" sz="2200" dirty="0"/>
              <a:t>Bad Characteristics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A5A-C95A-C249-8948-FE191A5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3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Critical Phenomena</a:t>
            </a:r>
          </a:p>
          <a:p>
            <a:pPr lvl="1"/>
            <a:r>
              <a:rPr lang="en-US" sz="2400" dirty="0"/>
              <a:t>Thermal conductivity (and degradation)</a:t>
            </a:r>
          </a:p>
          <a:p>
            <a:pPr lvl="1"/>
            <a:r>
              <a:rPr lang="en-US" sz="2400" dirty="0"/>
              <a:t>Fission gas release, leading to pressure increase inside the cladding</a:t>
            </a:r>
          </a:p>
          <a:p>
            <a:pPr lvl="1"/>
            <a:r>
              <a:rPr lang="en-US" sz="2400" dirty="0"/>
              <a:t>Fuel fragmentation and relocation under transients</a:t>
            </a:r>
          </a:p>
          <a:p>
            <a:pPr lvl="1"/>
            <a:r>
              <a:rPr lang="en-US" sz="2400" dirty="0"/>
              <a:t>Bambooing creating stress concentrations</a:t>
            </a:r>
          </a:p>
          <a:p>
            <a:r>
              <a:rPr lang="en-US" sz="2400" dirty="0"/>
              <a:t>All 98 operational reactors in US utilize UO2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EF82-B794-2B4C-9B5B-768C301C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0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Bad Characteristics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Low melting point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Dramatic fuel swelling that must be accounted for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Incredibly complex microstructures/unpredictable behavior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Fuel-Clad Chemical Interaction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Very easily oxidized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EAB7-EB64-6E48-B484-98A4C60B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8352-4919-3048-A2A1-E98FE7E18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6657975" cy="41506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Although the fuel is a relatively small part of a reactor system, it determines thermal power, which drives electric power generation</a:t>
            </a:r>
          </a:p>
          <a:p>
            <a:r>
              <a:rPr lang="en-US" dirty="0"/>
              <a:t>The performance of the fuel is measured by:</a:t>
            </a:r>
          </a:p>
          <a:p>
            <a:pPr lvl="1"/>
            <a:r>
              <a:rPr lang="en-US" dirty="0"/>
              <a:t>How much heat is delivered to the coolant</a:t>
            </a:r>
          </a:p>
          <a:p>
            <a:pPr lvl="1"/>
            <a:r>
              <a:rPr lang="en-US" dirty="0"/>
              <a:t>The length of time it operates without any problems</a:t>
            </a:r>
          </a:p>
          <a:p>
            <a:pPr lvl="1"/>
            <a:r>
              <a:rPr lang="en-US" dirty="0"/>
              <a:t>How well it performs during an accident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507D-AFBA-DC48-875C-883F7E05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67" y="2250142"/>
            <a:ext cx="4181933" cy="37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 (passive)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4710" cy="3965670"/>
          </a:xfrm>
        </p:spPr>
        <p:txBody>
          <a:bodyPr/>
          <a:lstStyle/>
          <a:p>
            <a:r>
              <a:rPr lang="en-US" dirty="0"/>
              <a:t>Canada Deuterium Uranium: pressurized heavy water reactor</a:t>
            </a:r>
          </a:p>
          <a:p>
            <a:r>
              <a:rPr lang="en-US" dirty="0"/>
              <a:t>Natural uranium, as UO2, as the fuel source</a:t>
            </a:r>
          </a:p>
          <a:p>
            <a:r>
              <a:rPr lang="en-US" dirty="0"/>
              <a:t>Heavy water is the coolant, has a lower absorption of neutrons</a:t>
            </a:r>
          </a:p>
          <a:p>
            <a:r>
              <a:rPr lang="en-US" dirty="0"/>
              <a:t>Fuel pins are horizontal, as opposed to vertical</a:t>
            </a:r>
          </a:p>
          <a:p>
            <a:r>
              <a:rPr lang="en-US" dirty="0"/>
              <a:t>CANDU can be refueled online</a:t>
            </a:r>
          </a:p>
          <a:p>
            <a:r>
              <a:rPr lang="en-US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97214" cy="4195856"/>
          </a:xfrm>
        </p:spPr>
        <p:txBody>
          <a:bodyPr>
            <a:noAutofit/>
          </a:bodyPr>
          <a:lstStyle/>
          <a:p>
            <a:r>
              <a:rPr lang="en-US" sz="1800" dirty="0"/>
              <a:t>Fuel can appear as UN, U</a:t>
            </a:r>
            <a:r>
              <a:rPr lang="en-US" sz="1800" baseline="-25000" dirty="0"/>
              <a:t>2</a:t>
            </a:r>
            <a:r>
              <a:rPr lang="en-US" sz="1800" dirty="0"/>
              <a:t>N</a:t>
            </a:r>
            <a:r>
              <a:rPr lang="en-US" sz="1800" baseline="-25000" dirty="0"/>
              <a:t>3</a:t>
            </a:r>
            <a:r>
              <a:rPr lang="en-US" sz="1800" dirty="0"/>
              <a:t>, or UN</a:t>
            </a:r>
            <a:r>
              <a:rPr lang="en-US" sz="1800" baseline="-25000" dirty="0"/>
              <a:t>2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800" dirty="0"/>
              <a:t>High thermal conductivity</a:t>
            </a:r>
          </a:p>
          <a:p>
            <a:pPr lvl="1"/>
            <a:r>
              <a:rPr lang="en-US" sz="1800" dirty="0"/>
              <a:t>High fuel density</a:t>
            </a:r>
          </a:p>
          <a:p>
            <a:pPr lvl="1"/>
            <a:r>
              <a:rPr lang="en-US" sz="1800" dirty="0"/>
              <a:t>Thermally stable</a:t>
            </a:r>
          </a:p>
          <a:p>
            <a:pPr lvl="1"/>
            <a:r>
              <a:rPr lang="en-US" sz="1800" dirty="0"/>
              <a:t>High melting temperature</a:t>
            </a:r>
          </a:p>
          <a:p>
            <a:r>
              <a:rPr lang="en-US" sz="1800" dirty="0"/>
              <a:t>Disadvantages</a:t>
            </a:r>
          </a:p>
          <a:p>
            <a:pPr lvl="1"/>
            <a:r>
              <a:rPr lang="en-US" sz="1800" dirty="0"/>
              <a:t>Corrodes in water</a:t>
            </a:r>
          </a:p>
          <a:p>
            <a:pPr lvl="1"/>
            <a:r>
              <a:rPr lang="en-US" sz="1800" dirty="0"/>
              <a:t>Reacts with some cladding</a:t>
            </a:r>
          </a:p>
          <a:p>
            <a:pPr lvl="1"/>
            <a:r>
              <a:rPr lang="en-US" sz="1800" dirty="0"/>
              <a:t>Difficult to manufacture</a:t>
            </a:r>
          </a:p>
          <a:p>
            <a:pPr lvl="1"/>
            <a:r>
              <a:rPr lang="en-US" sz="1800" dirty="0"/>
              <a:t>Requires N-enrichment</a:t>
            </a:r>
          </a:p>
          <a:p>
            <a:r>
              <a:rPr lang="en-US" sz="1800" dirty="0"/>
              <a:t>Pb or Pb-Bi metal coolant</a:t>
            </a:r>
          </a:p>
          <a:p>
            <a:r>
              <a:rPr lang="en-US" sz="1800" dirty="0"/>
              <a:t>Operates in a fast spectrum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245" y="2160495"/>
            <a:ext cx="4150417" cy="3504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635" y="2255088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765961"/>
          </a:xfrm>
        </p:spPr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63172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514"/>
              </p:ext>
            </p:extLst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much heat is delivered to the coolant?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38760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Heat transport is related to thermal conductivity</a:t>
            </a:r>
          </a:p>
          <a:p>
            <a:r>
              <a:rPr lang="en-US" dirty="0"/>
              <a:t>In single crystal, pristine materials, thermal conductivity is reasonably straightforward</a:t>
            </a:r>
          </a:p>
          <a:p>
            <a:r>
              <a:rPr lang="en-US" dirty="0"/>
              <a:t>In dynamic, radiation environments, thermal conductivity degrades, fission gas bubbles form, grain boundaries are generated and destroyed</a:t>
            </a:r>
          </a:p>
          <a:p>
            <a:r>
              <a:rPr lang="en-US" dirty="0"/>
              <a:t>How does thermal conductivity vary?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4606D-A361-1A40-A530-3E1778902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500" y="1915004"/>
            <a:ext cx="2295525" cy="235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F8A6A-0166-1947-996C-BB4F0E8EB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975" y="4274029"/>
            <a:ext cx="4756150" cy="23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68966" cy="3965670"/>
          </a:xfrm>
        </p:spPr>
        <p:txBody>
          <a:bodyPr/>
          <a:lstStyle/>
          <a:p>
            <a:r>
              <a:rPr lang="en-US" sz="2000" dirty="0"/>
              <a:t>There exist a number of nuclear fuels in different stages of utilization and development</a:t>
            </a:r>
          </a:p>
          <a:p>
            <a:r>
              <a:rPr lang="en-US" sz="2000" dirty="0"/>
              <a:t>Uranium is combined with O, C, N, transition metals for a variety of fuel types</a:t>
            </a:r>
          </a:p>
          <a:p>
            <a:r>
              <a:rPr lang="en-US" sz="2000" dirty="0"/>
              <a:t>UO2: ceramic, commercial reactor fuel, light water reactors</a:t>
            </a:r>
          </a:p>
          <a:p>
            <a:r>
              <a:rPr lang="en-US" sz="2000" dirty="0"/>
              <a:t>Each reactor design or application has individual needs, and no one fuel is one size fits all</a:t>
            </a:r>
          </a:p>
          <a:p>
            <a:r>
              <a:rPr lang="en-US" sz="2000" dirty="0"/>
              <a:t>Need to balance safety, performance (normal, off-normal, extended), manufacturability, processing, waste, etc.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dirty="0"/>
              <a:t>The length of time fuel operates without any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40458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There are 98 operating nuclear reactors in the US, producing 20% of the electricity</a:t>
            </a:r>
          </a:p>
          <a:p>
            <a:r>
              <a:rPr lang="en-US" dirty="0"/>
              <a:t>The net capacity factor is the ratio of an actual electrical energy output to the maximum possible electrical energy output over a period of time</a:t>
            </a:r>
          </a:p>
          <a:p>
            <a:r>
              <a:rPr lang="en-US" dirty="0"/>
              <a:t>Nuclear reactor capacity factor is ~92% over the past decade</a:t>
            </a:r>
          </a:p>
          <a:p>
            <a:r>
              <a:rPr lang="en-US" dirty="0"/>
              <a:t>The ability to maintain high capacity factor, limit shutdown time, is key in making nuclear power economical</a:t>
            </a:r>
          </a:p>
          <a:p>
            <a:r>
              <a:rPr lang="en-US" dirty="0"/>
              <a:t>Fuel is the primary component forcing reactor downtime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60DE1-D2B3-CD4B-94C3-CD2FEF9A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50141"/>
            <a:ext cx="5721351" cy="36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dirty="0"/>
              <a:t>Fuel behavior during accidents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4045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addition to normal operating conditions, the behavior of the fuel during accidents is of critical importance</a:t>
            </a:r>
          </a:p>
          <a:p>
            <a:r>
              <a:rPr lang="en-US" dirty="0"/>
              <a:t>Predictable, and hopefully stable, behavior is desired during a variety of accident scenarios</a:t>
            </a:r>
          </a:p>
          <a:p>
            <a:r>
              <a:rPr lang="en-US" dirty="0"/>
              <a:t>Even low impact accidents are detrimental to public opinion surrounding nuclear energy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0DA98-373F-754B-9050-F037C166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39" y="4273083"/>
            <a:ext cx="4530622" cy="2313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7A085-4F57-E44D-A12F-106DBDFC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34" y="1863376"/>
            <a:ext cx="4050632" cy="227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F9BD5-B47D-C94D-B8F4-E086BD4FAEE8}"/>
              </a:ext>
            </a:extLst>
          </p:cNvPr>
          <p:cNvSpPr txBox="1"/>
          <p:nvPr/>
        </p:nvSpPr>
        <p:spPr>
          <a:xfrm>
            <a:off x="7344867" y="2099727"/>
            <a:ext cx="13658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Fukushima</a:t>
            </a:r>
          </a:p>
        </p:txBody>
      </p:sp>
    </p:spTree>
    <p:extLst>
      <p:ext uri="{BB962C8B-B14F-4D97-AF65-F5344CB8AC3E}">
        <p14:creationId xmlns:p14="http://schemas.microsoft.com/office/powerpoint/2010/main" val="109388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AF98-CFEE-F343-B926-A5351E4B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All of these factors together represent what we call “fuel performance”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35F060-7B46-2E4F-89B0-91B57CCC95D6}"/>
              </a:ext>
            </a:extLst>
          </p:cNvPr>
          <p:cNvGrpSpPr>
            <a:grpSpLocks noChangeAspect="1"/>
          </p:cNvGrpSpPr>
          <p:nvPr/>
        </p:nvGrpSpPr>
        <p:grpSpPr>
          <a:xfrm>
            <a:off x="2762077" y="2109482"/>
            <a:ext cx="6667846" cy="4552402"/>
            <a:chOff x="741947" y="1314264"/>
            <a:chExt cx="8017325" cy="5473744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F264F13E-8E1A-ED49-819B-209797A7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763" y="1711324"/>
              <a:ext cx="2711509" cy="1757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EE11F9-C7A2-E644-B40A-182AD58FF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947" y="1643024"/>
              <a:ext cx="2699403" cy="200655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6D238-DD46-6247-B4FA-3403E82771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9969" y="1314264"/>
              <a:ext cx="4111031" cy="3993980"/>
              <a:chOff x="2325864" y="1454808"/>
              <a:chExt cx="4568657" cy="4438576"/>
            </a:xfrm>
          </p:grpSpPr>
          <p:sp>
            <p:nvSpPr>
              <p:cNvPr id="7" name="Isosceles Triangle 7">
                <a:extLst>
                  <a:ext uri="{FF2B5EF4-FFF2-40B4-BE49-F238E27FC236}">
                    <a16:creationId xmlns:a16="http://schemas.microsoft.com/office/drawing/2014/main" id="{A1E86F20-A97A-EC45-8AE9-E0FB3F026CE9}"/>
                  </a:ext>
                </a:extLst>
              </p:cNvPr>
              <p:cNvSpPr/>
              <p:nvPr/>
            </p:nvSpPr>
            <p:spPr>
              <a:xfrm>
                <a:off x="2325864" y="1584906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9">
                <a:extLst>
                  <a:ext uri="{FF2B5EF4-FFF2-40B4-BE49-F238E27FC236}">
                    <a16:creationId xmlns:a16="http://schemas.microsoft.com/office/drawing/2014/main" id="{1FA32625-64E3-064A-A949-24430712DD76}"/>
                  </a:ext>
                </a:extLst>
              </p:cNvPr>
              <p:cNvSpPr/>
              <p:nvPr/>
            </p:nvSpPr>
            <p:spPr>
              <a:xfrm>
                <a:off x="2894020" y="2639227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2A8CD4FD-8B2C-7B44-AD8D-E4C46D0F5E09}"/>
                  </a:ext>
                </a:extLst>
              </p:cNvPr>
              <p:cNvSpPr/>
              <p:nvPr/>
            </p:nvSpPr>
            <p:spPr>
              <a:xfrm>
                <a:off x="3465521" y="1579258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10">
                <a:extLst>
                  <a:ext uri="{FF2B5EF4-FFF2-40B4-BE49-F238E27FC236}">
                    <a16:creationId xmlns:a16="http://schemas.microsoft.com/office/drawing/2014/main" id="{FB7458AC-D756-684B-8751-9978CBCACA51}"/>
                  </a:ext>
                </a:extLst>
              </p:cNvPr>
              <p:cNvSpPr/>
              <p:nvPr/>
            </p:nvSpPr>
            <p:spPr>
              <a:xfrm>
                <a:off x="3465521" y="2639227"/>
                <a:ext cx="2289343" cy="214073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sz="2000" b="1" dirty="0"/>
                  <a:t>Fuel </a:t>
                </a:r>
                <a:br>
                  <a:rPr lang="en-US" sz="2000" b="1" dirty="0"/>
                </a:br>
                <a:r>
                  <a:rPr lang="en-US" sz="2000" b="1" dirty="0"/>
                  <a:t>Performance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3386-8614-6040-AACA-ACB8A902AD7A}"/>
                  </a:ext>
                </a:extLst>
              </p:cNvPr>
              <p:cNvSpPr txBox="1"/>
              <p:nvPr/>
            </p:nvSpPr>
            <p:spPr>
              <a:xfrm rot="17929665">
                <a:off x="1651523" y="3036235"/>
                <a:ext cx="3656367" cy="493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Heat generation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A5ABE-56A3-3946-9CEC-372C6BB4A062}"/>
                  </a:ext>
                </a:extLst>
              </p:cNvPr>
              <p:cNvSpPr txBox="1"/>
              <p:nvPr/>
            </p:nvSpPr>
            <p:spPr>
              <a:xfrm rot="3870008">
                <a:off x="3849291" y="2890971"/>
                <a:ext cx="3656367" cy="86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Fuel problems causing unscheduled outages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3B74E-8CC6-AB44-9CA7-CAFF9C1232EE}"/>
                  </a:ext>
                </a:extLst>
              </p:cNvPr>
              <p:cNvSpPr txBox="1"/>
              <p:nvPr/>
            </p:nvSpPr>
            <p:spPr>
              <a:xfrm>
                <a:off x="2894020" y="5029736"/>
                <a:ext cx="3429000" cy="86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Fuel behavior </a:t>
                </a:r>
                <a:br>
                  <a:rPr lang="en-US" dirty="0"/>
                </a:br>
                <a:r>
                  <a:rPr lang="en-US" dirty="0"/>
                  <a:t>during an accident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71F36C-785B-3243-A92A-B53015DA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1350" y="5321900"/>
              <a:ext cx="2606413" cy="146610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79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UO2 – Light Water Reactors</a:t>
            </a:r>
          </a:p>
          <a:p>
            <a:pPr lvl="1"/>
            <a:r>
              <a:rPr lang="en-US" sz="2400" dirty="0"/>
              <a:t>Mixed oxide (MOX) </a:t>
            </a:r>
          </a:p>
          <a:p>
            <a:pPr lvl="1"/>
            <a:r>
              <a:rPr lang="en-US" sz="2400" dirty="0"/>
              <a:t>Accident tolerant/Advanced Technology Fuel (ATF)</a:t>
            </a:r>
          </a:p>
          <a:p>
            <a:r>
              <a:rPr lang="en-US" sz="2400" dirty="0"/>
              <a:t>UZr – Sodium Cooled Fast Reactors</a:t>
            </a:r>
          </a:p>
          <a:p>
            <a:r>
              <a:rPr lang="en-US" sz="2400" dirty="0"/>
              <a:t>UMo – Research Reactors </a:t>
            </a:r>
          </a:p>
          <a:p>
            <a:r>
              <a:rPr lang="en-US" sz="2400" dirty="0"/>
              <a:t>UC/UCO – High Temperature Gas Reactors</a:t>
            </a:r>
          </a:p>
          <a:p>
            <a:r>
              <a:rPr lang="en-US" sz="2400" dirty="0"/>
              <a:t>UN – Lead Cooled Fast Reactors</a:t>
            </a:r>
          </a:p>
          <a:p>
            <a:r>
              <a:rPr lang="en-US" sz="2400" dirty="0"/>
              <a:t>Other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78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22224</TotalTime>
  <Words>1545</Words>
  <Application>Microsoft Macintosh PowerPoint</Application>
  <PresentationFormat>Widescreen</PresentationFormat>
  <Paragraphs>283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Custom Design</vt:lpstr>
      <vt:lpstr>1_NCStateU-horizontal-left-logo</vt:lpstr>
      <vt:lpstr>NCStateU-horizontal-left-logo</vt:lpstr>
      <vt:lpstr>Nuclear Fuels</vt:lpstr>
      <vt:lpstr>Fuel is the Heat Source</vt:lpstr>
      <vt:lpstr>How much heat is delivered to the coolant?</vt:lpstr>
      <vt:lpstr>The length of time fuel operates without any problems</vt:lpstr>
      <vt:lpstr>Fuel behavior during accidents</vt:lpstr>
      <vt:lpstr>All of these factors together represent what we call “fuel performance”</vt:lpstr>
      <vt:lpstr>Fuel Considerations</vt:lpstr>
      <vt:lpstr>Why not use pure uranium metal?</vt:lpstr>
      <vt:lpstr>Fuel Types and Associated Reactor Types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Molten Salt Reactors</vt:lpstr>
      <vt:lpstr>CANDU Reactors</vt:lpstr>
      <vt:lpstr>UN – Lead Cooled Reactors</vt:lpstr>
      <vt:lpstr>Unique Fuel Designs</vt:lpstr>
      <vt:lpstr>Fuel Summary Table</vt:lpstr>
      <vt:lpstr>Fuel Types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48</cp:revision>
  <dcterms:created xsi:type="dcterms:W3CDTF">2019-12-09T16:44:02Z</dcterms:created>
  <dcterms:modified xsi:type="dcterms:W3CDTF">2023-01-12T14:02:54Z</dcterms:modified>
</cp:coreProperties>
</file>